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8" r:id="rId2"/>
    <p:sldId id="256" r:id="rId3"/>
    <p:sldId id="260" r:id="rId4"/>
    <p:sldId id="261"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CC0099"/>
    <a:srgbClr val="660066"/>
    <a:srgbClr val="6600FF"/>
    <a:srgbClr val="0000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685" autoAdjust="0"/>
  </p:normalViewPr>
  <p:slideViewPr>
    <p:cSldViewPr>
      <p:cViewPr varScale="1">
        <p:scale>
          <a:sx n="56" d="100"/>
          <a:sy n="56" d="100"/>
        </p:scale>
        <p:origin x="-1291"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0BCB55-7ED7-45E4-B37D-24D09E4DAD5E}" type="datetimeFigureOut">
              <a:rPr lang="en-US" smtClean="0"/>
              <a:t>10/31/14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AA6AC8-3BC5-4049-961C-936D764EA129}" type="slidenum">
              <a:rPr lang="en-US" smtClean="0"/>
              <a:t>‹#›</a:t>
            </a:fld>
            <a:endParaRPr lang="en-US"/>
          </a:p>
        </p:txBody>
      </p:sp>
    </p:spTree>
    <p:extLst>
      <p:ext uri="{BB962C8B-B14F-4D97-AF65-F5344CB8AC3E}">
        <p14:creationId xmlns:p14="http://schemas.microsoft.com/office/powerpoint/2010/main" val="294756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tandfonline.com/loi/rqrr20?open=14#vol_14" TargetMode="External"/><Relationship Id="rId7" Type="http://schemas.openxmlformats.org/officeDocument/2006/relationships/hyperlink" Target="http://www.tandfonline.com/doi/pdf/10.1080/17459435.2013.835341"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www.tandfonline.com/doi/full/10.1080/17459435.2013.835341" TargetMode="External"/><Relationship Id="rId5" Type="http://schemas.openxmlformats.org/officeDocument/2006/relationships/hyperlink" Target="http://www.tandfonline.com/action/clickThrough?id=3310&amp;url=/page/terms-and-conditions#googletranslate&amp;loc=/doi/abs/10.1080/17459435.2013.835341&amp;pubId=46806727" TargetMode="External"/><Relationship Id="rId4" Type="http://schemas.openxmlformats.org/officeDocument/2006/relationships/hyperlink" Target="http://www.tandfonline.com/toc/rqrr20/14/1"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tandfonline.com/loi/rcqu20?open=62#vol_62"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www.tandfonline.com/toc/rcqu20/62/4"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AA6AC8-3BC5-4049-961C-936D764EA129}" type="slidenum">
              <a:rPr lang="en-US" smtClean="0"/>
              <a:t>2</a:t>
            </a:fld>
            <a:endParaRPr lang="en-US"/>
          </a:p>
        </p:txBody>
      </p:sp>
    </p:spTree>
    <p:extLst>
      <p:ext uri="{BB962C8B-B14F-4D97-AF65-F5344CB8AC3E}">
        <p14:creationId xmlns:p14="http://schemas.microsoft.com/office/powerpoint/2010/main" val="3744390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effectLst/>
              </a:rPr>
              <a:t>Qualitative Research Reports in Communication </a:t>
            </a:r>
          </a:p>
          <a:p>
            <a:r>
              <a:rPr lang="en-US" b="1" dirty="0" smtClean="0">
                <a:effectLst/>
                <a:hlinkClick r:id="rId3"/>
              </a:rPr>
              <a:t>Volume 14</a:t>
            </a:r>
            <a:r>
              <a:rPr lang="en-US" b="1" dirty="0" smtClean="0">
                <a:effectLst/>
              </a:rPr>
              <a:t>, </a:t>
            </a:r>
            <a:r>
              <a:rPr lang="en-US" b="1" dirty="0" smtClean="0">
                <a:effectLst/>
                <a:hlinkClick r:id="rId4"/>
              </a:rPr>
              <a:t>Issue 1</a:t>
            </a:r>
            <a:r>
              <a:rPr lang="en-US" b="1" dirty="0" smtClean="0">
                <a:effectLst/>
              </a:rPr>
              <a:t>, 2013 </a:t>
            </a:r>
          </a:p>
          <a:p>
            <a:pPr rtl="0"/>
            <a:r>
              <a:rPr lang="en-US" dirty="0" smtClean="0">
                <a:effectLst/>
              </a:rPr>
              <a:t>Select Language​</a:t>
            </a:r>
            <a:r>
              <a:rPr lang="en-US" sz="1200" kern="1200" dirty="0" smtClean="0">
                <a:solidFill>
                  <a:schemeClr val="tx1"/>
                </a:solidFill>
                <a:effectLst/>
                <a:latin typeface="+mn-lt"/>
                <a:ea typeface="+mn-ea"/>
                <a:cs typeface="+mn-cs"/>
              </a:rPr>
              <a:t>▼</a:t>
            </a:r>
            <a:endParaRPr lang="en-US" dirty="0" smtClean="0">
              <a:effectLst/>
            </a:endParaRPr>
          </a:p>
          <a:p>
            <a:r>
              <a:rPr lang="en-US" dirty="0" smtClean="0">
                <a:effectLst/>
                <a:hlinkClick r:id="rId5"/>
              </a:rPr>
              <a:t>Translator disclaimer</a:t>
            </a:r>
            <a:r>
              <a:rPr lang="en-US" dirty="0" smtClean="0">
                <a:effectLst/>
              </a:rPr>
              <a:t> </a:t>
            </a:r>
          </a:p>
          <a:p>
            <a:r>
              <a:rPr lang="en-US" b="1" dirty="0" smtClean="0"/>
              <a:t>Marital Partners' Perceptions of Effective Message Repair</a:t>
            </a:r>
          </a:p>
          <a:p>
            <a:r>
              <a:rPr lang="en-US" dirty="0" smtClean="0">
                <a:hlinkClick r:id="rId6"/>
              </a:rPr>
              <a:t>View full </a:t>
            </a:r>
            <a:r>
              <a:rPr lang="en-US" dirty="0" err="1" smtClean="0">
                <a:hlinkClick r:id="rId6"/>
              </a:rPr>
              <a:t>text</a:t>
            </a:r>
            <a:r>
              <a:rPr lang="en-US" dirty="0" err="1" smtClean="0">
                <a:hlinkClick r:id="rId7"/>
              </a:rPr>
              <a:t>Download</a:t>
            </a:r>
            <a:r>
              <a:rPr lang="en-US" dirty="0" smtClean="0">
                <a:hlinkClick r:id="rId7"/>
              </a:rPr>
              <a:t> full </a:t>
            </a:r>
            <a:r>
              <a:rPr lang="en-US" dirty="0" err="1" smtClean="0">
                <a:hlinkClick r:id="rId7"/>
              </a:rPr>
              <a:t>text</a:t>
            </a:r>
            <a:r>
              <a:rPr lang="en-US" dirty="0" err="1" smtClean="0"/>
              <a:t>Full</a:t>
            </a:r>
            <a:r>
              <a:rPr lang="en-US" dirty="0" smtClean="0"/>
              <a:t> access</a:t>
            </a:r>
          </a:p>
          <a:p>
            <a:r>
              <a:rPr lang="en-US" b="1" dirty="0" smtClean="0"/>
              <a:t>DOI:</a:t>
            </a:r>
            <a:r>
              <a:rPr lang="en-US" dirty="0" smtClean="0"/>
              <a:t>10.1080/17459435.2013.835341 Katie </a:t>
            </a:r>
            <a:r>
              <a:rPr lang="en-US" dirty="0" err="1" smtClean="0"/>
              <a:t>Neary</a:t>
            </a:r>
            <a:r>
              <a:rPr lang="en-US" dirty="0" smtClean="0"/>
              <a:t> </a:t>
            </a:r>
            <a:r>
              <a:rPr lang="en-US" dirty="0" err="1" smtClean="0"/>
              <a:t>Dunleavy</a:t>
            </a:r>
            <a:r>
              <a:rPr lang="en-US" baseline="30000" dirty="0" err="1" smtClean="0"/>
              <a:t>a</a:t>
            </a:r>
            <a:r>
              <a:rPr lang="en-US" baseline="30000" dirty="0" smtClean="0"/>
              <a:t>*</a:t>
            </a:r>
            <a:r>
              <a:rPr lang="en-US" dirty="0" smtClean="0"/>
              <a:t> &amp; Kelley </a:t>
            </a:r>
            <a:r>
              <a:rPr lang="en-US" dirty="0" err="1" smtClean="0"/>
              <a:t>Dougherty</a:t>
            </a:r>
            <a:r>
              <a:rPr lang="en-US" baseline="30000" dirty="0" err="1" smtClean="0"/>
              <a:t>b</a:t>
            </a:r>
            <a:r>
              <a:rPr lang="en-US" dirty="0" smtClean="0"/>
              <a:t> pages 44-52</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Typologies exist for both hurtful messages and repair strategies. The typologies help relational partners reconcile problems that arise in relationships, but it can be challenging to know when the problem is truly resolved. The purpose of this study was to examine the perception of the effectiveness of attempts at repair. One hundred thirty-one currently married individuals provided qualitative data to explain how they knew the marriage progressed after a hurtful message. Six categories emerged from the data: identification, nonverbal affirmation, behavior alteration, taboo topics, triviality, and ineffective repairs.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6AA6AC8-3BC5-4049-961C-936D764EA129}" type="slidenum">
              <a:rPr lang="en-US" smtClean="0"/>
              <a:t>3</a:t>
            </a:fld>
            <a:endParaRPr lang="en-US"/>
          </a:p>
        </p:txBody>
      </p:sp>
    </p:spTree>
    <p:extLst>
      <p:ext uri="{BB962C8B-B14F-4D97-AF65-F5344CB8AC3E}">
        <p14:creationId xmlns:p14="http://schemas.microsoft.com/office/powerpoint/2010/main" val="1510956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AA6AC8-3BC5-4049-961C-936D764EA129}" type="slidenum">
              <a:rPr lang="en-US" smtClean="0"/>
              <a:t>4</a:t>
            </a:fld>
            <a:endParaRPr lang="en-US"/>
          </a:p>
        </p:txBody>
      </p:sp>
    </p:spTree>
    <p:extLst>
      <p:ext uri="{BB962C8B-B14F-4D97-AF65-F5344CB8AC3E}">
        <p14:creationId xmlns:p14="http://schemas.microsoft.com/office/powerpoint/2010/main" val="526510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From the work of </a:t>
            </a:r>
            <a:r>
              <a:rPr lang="en-US" dirty="0" err="1" smtClean="0"/>
              <a:t>Caryl</a:t>
            </a:r>
            <a:r>
              <a:rPr lang="en-US" dirty="0" smtClean="0"/>
              <a:t> </a:t>
            </a:r>
            <a:r>
              <a:rPr lang="en-US" dirty="0" err="1" smtClean="0"/>
              <a:t>Rusbult</a:t>
            </a:r>
            <a:r>
              <a:rPr lang="en-US" dirty="0" smtClean="0"/>
              <a:t>, Isabella </a:t>
            </a:r>
            <a:r>
              <a:rPr lang="en-US" dirty="0" err="1" smtClean="0"/>
              <a:t>Zembrodt</a:t>
            </a:r>
            <a:r>
              <a:rPr lang="en-US" dirty="0" smtClean="0"/>
              <a:t> &amp; John </a:t>
            </a:r>
            <a:r>
              <a:rPr lang="en-US" dirty="0" err="1" smtClean="0"/>
              <a:t>Iwaniszek</a:t>
            </a:r>
            <a:r>
              <a:rPr lang="en-US" dirty="0" smtClean="0"/>
              <a:t> - graphic copyright © 2001 Psychology Press Ltd</a:t>
            </a:r>
            <a:endParaRPr lang="en-US" altLang="en-US" b="1" dirty="0" smtClean="0">
              <a:ea typeface="ＭＳ Ｐゴシック" pitchFamily="34" charset="-128"/>
            </a:endParaRPr>
          </a:p>
          <a:p>
            <a:endParaRPr lang="en-US" altLang="en-US" b="1" dirty="0" smtClean="0">
              <a:ea typeface="ＭＳ Ｐゴシック" pitchFamily="34" charset="-128"/>
            </a:endParaRPr>
          </a:p>
          <a:p>
            <a:r>
              <a:rPr lang="en-US" altLang="en-US" b="1" dirty="0" smtClean="0">
                <a:ea typeface="ＭＳ Ｐゴシック" pitchFamily="34" charset="-128"/>
              </a:rPr>
              <a:t>Communication </a:t>
            </a:r>
            <a:r>
              <a:rPr lang="en-US" altLang="en-US" b="1" dirty="0" smtClean="0">
                <a:ea typeface="ＭＳ Ｐゴシック" pitchFamily="34" charset="-128"/>
              </a:rPr>
              <a:t>Quarterly </a:t>
            </a:r>
            <a:r>
              <a:rPr lang="en-US" altLang="en-US" b="1" dirty="0" smtClean="0">
                <a:ea typeface="ＭＳ Ｐゴシック" pitchFamily="34" charset="-128"/>
                <a:hlinkClick r:id="rId3"/>
              </a:rPr>
              <a:t>Volume </a:t>
            </a:r>
            <a:r>
              <a:rPr lang="en-US" altLang="en-US" b="1" dirty="0" smtClean="0">
                <a:ea typeface="ＭＳ Ｐゴシック" pitchFamily="34" charset="-128"/>
                <a:hlinkClick r:id="rId3"/>
              </a:rPr>
              <a:t>62</a:t>
            </a:r>
            <a:r>
              <a:rPr lang="en-US" altLang="en-US" b="1" dirty="0" smtClean="0">
                <a:ea typeface="ＭＳ Ｐゴシック" pitchFamily="34" charset="-128"/>
              </a:rPr>
              <a:t>, </a:t>
            </a:r>
            <a:r>
              <a:rPr lang="en-US" altLang="en-US" b="1" dirty="0" smtClean="0">
                <a:ea typeface="ＭＳ Ｐゴシック" pitchFamily="34" charset="-128"/>
                <a:hlinkClick r:id="rId4"/>
              </a:rPr>
              <a:t>Issue 4</a:t>
            </a:r>
            <a:r>
              <a:rPr lang="en-US" altLang="en-US" b="1" dirty="0" smtClean="0">
                <a:ea typeface="ＭＳ Ｐゴシック" pitchFamily="34" charset="-128"/>
              </a:rPr>
              <a:t>, 2014 </a:t>
            </a:r>
            <a:r>
              <a:rPr lang="en-US" altLang="en-US" b="1" baseline="0" dirty="0" smtClean="0">
                <a:ea typeface="ＭＳ Ｐゴシック" pitchFamily="34" charset="-128"/>
              </a:rPr>
              <a:t> </a:t>
            </a:r>
            <a:r>
              <a:rPr lang="en-US" altLang="en-US" b="1" dirty="0" smtClean="0">
                <a:ea typeface="ＭＳ Ｐゴシック" pitchFamily="34" charset="-128"/>
              </a:rPr>
              <a:t>Testing </a:t>
            </a:r>
            <a:r>
              <a:rPr lang="en-US" altLang="en-US" b="1" dirty="0" smtClean="0">
                <a:ea typeface="ＭＳ Ｐゴシック" pitchFamily="34" charset="-128"/>
              </a:rPr>
              <a:t>a Model of Communication Responses to Relationship </a:t>
            </a:r>
            <a:r>
              <a:rPr lang="en-US" altLang="en-US" b="1" dirty="0" smtClean="0">
                <a:ea typeface="ＭＳ Ｐゴシック" pitchFamily="34" charset="-128"/>
              </a:rPr>
              <a:t>Infidelity</a:t>
            </a:r>
            <a:r>
              <a:rPr lang="en-US" altLang="en-US" b="1" baseline="0" dirty="0" smtClean="0">
                <a:ea typeface="ＭＳ Ｐゴシック" pitchFamily="34" charset="-128"/>
              </a:rPr>
              <a:t> </a:t>
            </a:r>
            <a:r>
              <a:rPr lang="en-US" altLang="en-US" b="1" dirty="0" smtClean="0">
                <a:ea typeface="ＭＳ Ｐゴシック" pitchFamily="34" charset="-128"/>
              </a:rPr>
              <a:t>DOI:</a:t>
            </a:r>
            <a:r>
              <a:rPr lang="en-US" altLang="en-US" dirty="0" smtClean="0">
                <a:ea typeface="ＭＳ Ｐゴシック" pitchFamily="34" charset="-128"/>
              </a:rPr>
              <a:t>10.1080/01463373.2014.922482 </a:t>
            </a:r>
            <a:r>
              <a:rPr lang="en-US" altLang="en-US" dirty="0" smtClean="0">
                <a:ea typeface="ＭＳ Ｐゴシック" pitchFamily="34" charset="-128"/>
              </a:rPr>
              <a:t>Dana A. </a:t>
            </a:r>
            <a:r>
              <a:rPr lang="en-US" altLang="en-US" dirty="0" err="1" smtClean="0">
                <a:ea typeface="ＭＳ Ｐゴシック" pitchFamily="34" charset="-128"/>
              </a:rPr>
              <a:t>Weiser</a:t>
            </a:r>
            <a:r>
              <a:rPr lang="en-US" altLang="en-US" baseline="30000" dirty="0" err="1" smtClean="0">
                <a:ea typeface="ＭＳ Ｐゴシック" pitchFamily="34" charset="-128"/>
              </a:rPr>
              <a:t>a</a:t>
            </a:r>
            <a:r>
              <a:rPr lang="en-US" altLang="en-US" baseline="30000" dirty="0" smtClean="0">
                <a:ea typeface="ＭＳ Ｐゴシック" pitchFamily="34" charset="-128"/>
              </a:rPr>
              <a:t>*</a:t>
            </a:r>
            <a:r>
              <a:rPr lang="en-US" altLang="en-US" dirty="0" smtClean="0">
                <a:ea typeface="ＭＳ Ｐゴシック" pitchFamily="34" charset="-128"/>
              </a:rPr>
              <a:t> &amp; Daniel J. </a:t>
            </a:r>
            <a:r>
              <a:rPr lang="en-US" altLang="en-US" dirty="0" err="1" smtClean="0">
                <a:ea typeface="ＭＳ Ｐゴシック" pitchFamily="34" charset="-128"/>
              </a:rPr>
              <a:t>Weigel</a:t>
            </a:r>
            <a:r>
              <a:rPr lang="en-US" altLang="en-US" baseline="30000" dirty="0" err="1" smtClean="0">
                <a:ea typeface="ＭＳ Ｐゴシック" pitchFamily="34" charset="-128"/>
              </a:rPr>
              <a:t>b</a:t>
            </a:r>
            <a:r>
              <a:rPr lang="en-US" altLang="en-US" dirty="0" smtClean="0">
                <a:ea typeface="ＭＳ Ｐゴシック" pitchFamily="34" charset="-128"/>
              </a:rPr>
              <a:t> pages 416-435</a:t>
            </a:r>
          </a:p>
          <a:p>
            <a:endParaRPr lang="en-US" altLang="en-US" dirty="0" smtClean="0">
              <a:ea typeface="ＭＳ Ｐゴシック" pitchFamily="34" charset="-128"/>
            </a:endParaRPr>
          </a:p>
        </p:txBody>
      </p:sp>
      <p:sp>
        <p:nvSpPr>
          <p:cNvPr id="2765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FC1393C3-79E2-4FB6-896D-C769AB9ABC4D}" type="slidenum">
              <a:rPr lang="en-US" altLang="en-US" sz="1200"/>
              <a:pPr eaLnBrk="1" hangingPunct="1"/>
              <a:t>5</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9CF75E-EF57-450D-8B9F-F6E1D7E3BA96}" type="datetimeFigureOut">
              <a:rPr lang="en-US" smtClean="0"/>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B24123-2661-4286-BFA7-FEFB471521B8}" type="slidenum">
              <a:rPr lang="en-US" smtClean="0"/>
              <a:t>‹#›</a:t>
            </a:fld>
            <a:endParaRPr lang="en-US"/>
          </a:p>
        </p:txBody>
      </p:sp>
    </p:spTree>
    <p:extLst>
      <p:ext uri="{BB962C8B-B14F-4D97-AF65-F5344CB8AC3E}">
        <p14:creationId xmlns:p14="http://schemas.microsoft.com/office/powerpoint/2010/main" val="2285556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9CF75E-EF57-450D-8B9F-F6E1D7E3BA96}" type="datetimeFigureOut">
              <a:rPr lang="en-US" smtClean="0"/>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B24123-2661-4286-BFA7-FEFB471521B8}" type="slidenum">
              <a:rPr lang="en-US" smtClean="0"/>
              <a:t>‹#›</a:t>
            </a:fld>
            <a:endParaRPr lang="en-US"/>
          </a:p>
        </p:txBody>
      </p:sp>
    </p:spTree>
    <p:extLst>
      <p:ext uri="{BB962C8B-B14F-4D97-AF65-F5344CB8AC3E}">
        <p14:creationId xmlns:p14="http://schemas.microsoft.com/office/powerpoint/2010/main" val="3462348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9CF75E-EF57-450D-8B9F-F6E1D7E3BA96}" type="datetimeFigureOut">
              <a:rPr lang="en-US" smtClean="0"/>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B24123-2661-4286-BFA7-FEFB471521B8}" type="slidenum">
              <a:rPr lang="en-US" smtClean="0"/>
              <a:t>‹#›</a:t>
            </a:fld>
            <a:endParaRPr lang="en-US"/>
          </a:p>
        </p:txBody>
      </p:sp>
    </p:spTree>
    <p:extLst>
      <p:ext uri="{BB962C8B-B14F-4D97-AF65-F5344CB8AC3E}">
        <p14:creationId xmlns:p14="http://schemas.microsoft.com/office/powerpoint/2010/main" val="900263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9CF75E-EF57-450D-8B9F-F6E1D7E3BA96}" type="datetimeFigureOut">
              <a:rPr lang="en-US" smtClean="0"/>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B24123-2661-4286-BFA7-FEFB471521B8}" type="slidenum">
              <a:rPr lang="en-US" smtClean="0"/>
              <a:t>‹#›</a:t>
            </a:fld>
            <a:endParaRPr lang="en-US"/>
          </a:p>
        </p:txBody>
      </p:sp>
    </p:spTree>
    <p:extLst>
      <p:ext uri="{BB962C8B-B14F-4D97-AF65-F5344CB8AC3E}">
        <p14:creationId xmlns:p14="http://schemas.microsoft.com/office/powerpoint/2010/main" val="1516609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CF75E-EF57-450D-8B9F-F6E1D7E3BA96}" type="datetimeFigureOut">
              <a:rPr lang="en-US" smtClean="0"/>
              <a:t>10/31/14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B24123-2661-4286-BFA7-FEFB471521B8}" type="slidenum">
              <a:rPr lang="en-US" smtClean="0"/>
              <a:t>‹#›</a:t>
            </a:fld>
            <a:endParaRPr lang="en-US"/>
          </a:p>
        </p:txBody>
      </p:sp>
    </p:spTree>
    <p:extLst>
      <p:ext uri="{BB962C8B-B14F-4D97-AF65-F5344CB8AC3E}">
        <p14:creationId xmlns:p14="http://schemas.microsoft.com/office/powerpoint/2010/main" val="2145293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9CF75E-EF57-450D-8B9F-F6E1D7E3BA96}" type="datetimeFigureOut">
              <a:rPr lang="en-US" smtClean="0"/>
              <a:t>10/31/14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B24123-2661-4286-BFA7-FEFB471521B8}" type="slidenum">
              <a:rPr lang="en-US" smtClean="0"/>
              <a:t>‹#›</a:t>
            </a:fld>
            <a:endParaRPr lang="en-US"/>
          </a:p>
        </p:txBody>
      </p:sp>
    </p:spTree>
    <p:extLst>
      <p:ext uri="{BB962C8B-B14F-4D97-AF65-F5344CB8AC3E}">
        <p14:creationId xmlns:p14="http://schemas.microsoft.com/office/powerpoint/2010/main" val="4291953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9CF75E-EF57-450D-8B9F-F6E1D7E3BA96}" type="datetimeFigureOut">
              <a:rPr lang="en-US" smtClean="0"/>
              <a:t>10/31/14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B24123-2661-4286-BFA7-FEFB471521B8}" type="slidenum">
              <a:rPr lang="en-US" smtClean="0"/>
              <a:t>‹#›</a:t>
            </a:fld>
            <a:endParaRPr lang="en-US"/>
          </a:p>
        </p:txBody>
      </p:sp>
    </p:spTree>
    <p:extLst>
      <p:ext uri="{BB962C8B-B14F-4D97-AF65-F5344CB8AC3E}">
        <p14:creationId xmlns:p14="http://schemas.microsoft.com/office/powerpoint/2010/main" val="544980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9CF75E-EF57-450D-8B9F-F6E1D7E3BA96}" type="datetimeFigureOut">
              <a:rPr lang="en-US" smtClean="0"/>
              <a:t>10/31/14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B24123-2661-4286-BFA7-FEFB471521B8}" type="slidenum">
              <a:rPr lang="en-US" smtClean="0"/>
              <a:t>‹#›</a:t>
            </a:fld>
            <a:endParaRPr lang="en-US"/>
          </a:p>
        </p:txBody>
      </p:sp>
    </p:spTree>
    <p:extLst>
      <p:ext uri="{BB962C8B-B14F-4D97-AF65-F5344CB8AC3E}">
        <p14:creationId xmlns:p14="http://schemas.microsoft.com/office/powerpoint/2010/main" val="129296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9CF75E-EF57-450D-8B9F-F6E1D7E3BA96}" type="datetimeFigureOut">
              <a:rPr lang="en-US" smtClean="0"/>
              <a:t>10/31/14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B24123-2661-4286-BFA7-FEFB471521B8}" type="slidenum">
              <a:rPr lang="en-US" smtClean="0"/>
              <a:t>‹#›</a:t>
            </a:fld>
            <a:endParaRPr lang="en-US"/>
          </a:p>
        </p:txBody>
      </p:sp>
    </p:spTree>
    <p:extLst>
      <p:ext uri="{BB962C8B-B14F-4D97-AF65-F5344CB8AC3E}">
        <p14:creationId xmlns:p14="http://schemas.microsoft.com/office/powerpoint/2010/main" val="3903632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CF75E-EF57-450D-8B9F-F6E1D7E3BA96}" type="datetimeFigureOut">
              <a:rPr lang="en-US" smtClean="0"/>
              <a:t>10/31/14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B24123-2661-4286-BFA7-FEFB471521B8}" type="slidenum">
              <a:rPr lang="en-US" smtClean="0"/>
              <a:t>‹#›</a:t>
            </a:fld>
            <a:endParaRPr lang="en-US"/>
          </a:p>
        </p:txBody>
      </p:sp>
    </p:spTree>
    <p:extLst>
      <p:ext uri="{BB962C8B-B14F-4D97-AF65-F5344CB8AC3E}">
        <p14:creationId xmlns:p14="http://schemas.microsoft.com/office/powerpoint/2010/main" val="320799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CF75E-EF57-450D-8B9F-F6E1D7E3BA96}" type="datetimeFigureOut">
              <a:rPr lang="en-US" smtClean="0"/>
              <a:t>10/31/14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B24123-2661-4286-BFA7-FEFB471521B8}" type="slidenum">
              <a:rPr lang="en-US" smtClean="0"/>
              <a:t>‹#›</a:t>
            </a:fld>
            <a:endParaRPr lang="en-US"/>
          </a:p>
        </p:txBody>
      </p:sp>
    </p:spTree>
    <p:extLst>
      <p:ext uri="{BB962C8B-B14F-4D97-AF65-F5344CB8AC3E}">
        <p14:creationId xmlns:p14="http://schemas.microsoft.com/office/powerpoint/2010/main" val="2526367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9CF75E-EF57-450D-8B9F-F6E1D7E3BA96}" type="datetimeFigureOut">
              <a:rPr lang="en-US" smtClean="0"/>
              <a:t>10/31/14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B24123-2661-4286-BFA7-FEFB471521B8}" type="slidenum">
              <a:rPr lang="en-US" smtClean="0"/>
              <a:t>‹#›</a:t>
            </a:fld>
            <a:endParaRPr lang="en-US"/>
          </a:p>
        </p:txBody>
      </p:sp>
    </p:spTree>
    <p:extLst>
      <p:ext uri="{BB962C8B-B14F-4D97-AF65-F5344CB8AC3E}">
        <p14:creationId xmlns:p14="http://schemas.microsoft.com/office/powerpoint/2010/main" val="3005433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30707"/>
            <a:ext cx="8229600" cy="731838"/>
          </a:xfrm>
        </p:spPr>
        <p:txBody>
          <a:bodyPr>
            <a:normAutofit fontScale="90000"/>
          </a:bodyPr>
          <a:lstStyle/>
          <a:p>
            <a:r>
              <a:rPr lang="en-US" altLang="en-US" dirty="0" smtClean="0">
                <a:ea typeface="ＭＳ Ｐゴシック" pitchFamily="34" charset="-128"/>
              </a:rPr>
              <a:t>Analyze George’s story!</a:t>
            </a:r>
          </a:p>
        </p:txBody>
      </p:sp>
      <p:sp>
        <p:nvSpPr>
          <p:cNvPr id="9219" name="Content Placeholder 2"/>
          <p:cNvSpPr>
            <a:spLocks noGrp="1"/>
          </p:cNvSpPr>
          <p:nvPr>
            <p:ph idx="1"/>
          </p:nvPr>
        </p:nvSpPr>
        <p:spPr>
          <a:xfrm>
            <a:off x="381000" y="1295400"/>
            <a:ext cx="8229600" cy="4525963"/>
          </a:xfrm>
        </p:spPr>
        <p:txBody>
          <a:bodyPr/>
          <a:lstStyle/>
          <a:p>
            <a:endParaRPr lang="en-US" altLang="en-US" dirty="0" smtClean="0">
              <a:ea typeface="ＭＳ Ｐゴシック" pitchFamily="34" charset="-128"/>
            </a:endParaRPr>
          </a:p>
        </p:txBody>
      </p:sp>
    </p:spTree>
    <p:extLst>
      <p:ext uri="{BB962C8B-B14F-4D97-AF65-F5344CB8AC3E}">
        <p14:creationId xmlns:p14="http://schemas.microsoft.com/office/powerpoint/2010/main" val="1846107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10236"/>
            <a:ext cx="8229600" cy="523164"/>
          </a:xfrm>
        </p:spPr>
        <p:txBody>
          <a:bodyPr>
            <a:normAutofit fontScale="90000"/>
          </a:bodyPr>
          <a:lstStyle/>
          <a:p>
            <a:r>
              <a:rPr lang="en-US" dirty="0" smtClean="0"/>
              <a:t>Using the messages…</a:t>
            </a:r>
            <a:endParaRPr lang="en-US" sz="3600" dirty="0"/>
          </a:p>
        </p:txBody>
      </p:sp>
      <p:sp>
        <p:nvSpPr>
          <p:cNvPr id="5" name="Content Placeholder 4"/>
          <p:cNvSpPr>
            <a:spLocks noGrp="1"/>
          </p:cNvSpPr>
          <p:nvPr>
            <p:ph idx="1"/>
          </p:nvPr>
        </p:nvSpPr>
        <p:spPr>
          <a:xfrm>
            <a:off x="0" y="685800"/>
            <a:ext cx="9144000" cy="6172200"/>
          </a:xfrm>
        </p:spPr>
        <p:txBody>
          <a:bodyPr>
            <a:normAutofit fontScale="92500" lnSpcReduction="10000"/>
          </a:bodyPr>
          <a:lstStyle/>
          <a:p>
            <a:r>
              <a:rPr lang="en-US" sz="4400" dirty="0" smtClean="0"/>
              <a:t>Repair strategies </a:t>
            </a:r>
            <a:r>
              <a:rPr lang="en-US" sz="2200" dirty="0" smtClean="0"/>
              <a:t>(Meyer &amp; Rothenberg, 2004)</a:t>
            </a:r>
            <a:endParaRPr lang="en-US" sz="2200" dirty="0" smtClean="0"/>
          </a:p>
          <a:p>
            <a:pPr lvl="1"/>
            <a:r>
              <a:rPr lang="en-US" sz="4400" b="1" dirty="0" smtClean="0">
                <a:solidFill>
                  <a:srgbClr val="C00000"/>
                </a:solidFill>
              </a:rPr>
              <a:t>Apologize - </a:t>
            </a:r>
            <a:endParaRPr lang="en-US" sz="4400" b="1" dirty="0" smtClean="0">
              <a:solidFill>
                <a:srgbClr val="C00000"/>
              </a:solidFill>
            </a:endParaRPr>
          </a:p>
          <a:p>
            <a:pPr lvl="1"/>
            <a:r>
              <a:rPr lang="en-US" sz="4400" b="1" dirty="0" smtClean="0">
                <a:solidFill>
                  <a:schemeClr val="accent6">
                    <a:lumMod val="75000"/>
                  </a:schemeClr>
                </a:solidFill>
              </a:rPr>
              <a:t>Change Subject - </a:t>
            </a:r>
            <a:endParaRPr lang="en-US" sz="4400" b="1" dirty="0" smtClean="0">
              <a:solidFill>
                <a:schemeClr val="accent6">
                  <a:lumMod val="75000"/>
                </a:schemeClr>
              </a:solidFill>
            </a:endParaRPr>
          </a:p>
          <a:p>
            <a:pPr lvl="1"/>
            <a:r>
              <a:rPr lang="en-US" sz="4400" b="1" dirty="0" smtClean="0">
                <a:solidFill>
                  <a:srgbClr val="006600"/>
                </a:solidFill>
              </a:rPr>
              <a:t>Deny - </a:t>
            </a:r>
            <a:endParaRPr lang="en-US" sz="4400" b="1" dirty="0" smtClean="0">
              <a:solidFill>
                <a:srgbClr val="006600"/>
              </a:solidFill>
            </a:endParaRPr>
          </a:p>
          <a:p>
            <a:pPr lvl="1"/>
            <a:r>
              <a:rPr lang="en-US" sz="4400" b="1" dirty="0" smtClean="0">
                <a:solidFill>
                  <a:srgbClr val="003399"/>
                </a:solidFill>
              </a:rPr>
              <a:t>Excuse - </a:t>
            </a:r>
            <a:endParaRPr lang="en-US" sz="4400" b="1" dirty="0" smtClean="0">
              <a:solidFill>
                <a:srgbClr val="003399"/>
              </a:solidFill>
            </a:endParaRPr>
          </a:p>
          <a:p>
            <a:pPr lvl="1"/>
            <a:r>
              <a:rPr lang="en-US" sz="4400" b="1" dirty="0" smtClean="0">
                <a:solidFill>
                  <a:srgbClr val="660066"/>
                </a:solidFill>
              </a:rPr>
              <a:t>Justify - </a:t>
            </a:r>
            <a:endParaRPr lang="en-US" sz="4400" b="1" dirty="0" smtClean="0">
              <a:solidFill>
                <a:srgbClr val="660066"/>
              </a:solidFill>
            </a:endParaRPr>
          </a:p>
          <a:p>
            <a:pPr lvl="1"/>
            <a:r>
              <a:rPr lang="en-US" sz="4400" b="1" dirty="0" smtClean="0">
                <a:solidFill>
                  <a:srgbClr val="CC0099"/>
                </a:solidFill>
              </a:rPr>
              <a:t>NV Reaction - </a:t>
            </a:r>
          </a:p>
          <a:p>
            <a:pPr lvl="1"/>
            <a:r>
              <a:rPr lang="en-US" sz="4400" b="1" dirty="0" smtClean="0">
                <a:solidFill>
                  <a:srgbClr val="00B0F0"/>
                </a:solidFill>
              </a:rPr>
              <a:t>Offset Harm - </a:t>
            </a:r>
          </a:p>
          <a:p>
            <a:pPr lvl="1"/>
            <a:r>
              <a:rPr lang="en-US" sz="4400" b="1" dirty="0" smtClean="0"/>
              <a:t>Silence - </a:t>
            </a:r>
          </a:p>
        </p:txBody>
      </p:sp>
    </p:spTree>
    <p:extLst>
      <p:ext uri="{BB962C8B-B14F-4D97-AF65-F5344CB8AC3E}">
        <p14:creationId xmlns:p14="http://schemas.microsoft.com/office/powerpoint/2010/main" val="163553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xEl>
                                              <p:pRg st="7" end="7"/>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10600" cy="6172200"/>
          </a:xfrm>
        </p:spPr>
        <p:txBody>
          <a:bodyPr/>
          <a:lstStyle/>
          <a:p>
            <a:r>
              <a:rPr lang="en-US" dirty="0"/>
              <a:t>Typologies exist to describe – but which </a:t>
            </a:r>
            <a:r>
              <a:rPr lang="en-US" i="1" dirty="0"/>
              <a:t>work </a:t>
            </a:r>
            <a:r>
              <a:rPr lang="en-US" dirty="0"/>
              <a:t>to address hurtful messages? </a:t>
            </a:r>
            <a:r>
              <a:rPr lang="en-US" sz="1600" dirty="0"/>
              <a:t>(Dunleavy &amp; Dougherty, 2013)</a:t>
            </a:r>
          </a:p>
          <a:p>
            <a:r>
              <a:rPr lang="en-US" sz="4000" b="1" dirty="0" smtClean="0">
                <a:solidFill>
                  <a:srgbClr val="CC0099"/>
                </a:solidFill>
              </a:rPr>
              <a:t>Identification - </a:t>
            </a:r>
          </a:p>
          <a:p>
            <a:r>
              <a:rPr lang="en-US" sz="4000" b="1" dirty="0" smtClean="0">
                <a:solidFill>
                  <a:srgbClr val="003399"/>
                </a:solidFill>
              </a:rPr>
              <a:t>NV Affirmation - </a:t>
            </a:r>
          </a:p>
          <a:p>
            <a:r>
              <a:rPr lang="en-US" sz="4000" b="1" dirty="0" smtClean="0">
                <a:solidFill>
                  <a:srgbClr val="CC0099"/>
                </a:solidFill>
              </a:rPr>
              <a:t>Behavioral Alteration - </a:t>
            </a:r>
          </a:p>
          <a:p>
            <a:r>
              <a:rPr lang="en-US" sz="4000" b="1" dirty="0" smtClean="0">
                <a:solidFill>
                  <a:srgbClr val="003399"/>
                </a:solidFill>
              </a:rPr>
              <a:t>Taboo Topics - </a:t>
            </a:r>
          </a:p>
          <a:p>
            <a:r>
              <a:rPr lang="en-US" sz="4000" b="1" dirty="0" smtClean="0">
                <a:solidFill>
                  <a:srgbClr val="CC0099"/>
                </a:solidFill>
              </a:rPr>
              <a:t>Triviality - </a:t>
            </a:r>
          </a:p>
          <a:p>
            <a:r>
              <a:rPr lang="en-US" sz="4000" b="1" dirty="0" smtClean="0"/>
              <a:t>Ineffective Repairs - </a:t>
            </a:r>
            <a:endParaRPr lang="en-US" sz="4000" b="1" dirty="0"/>
          </a:p>
        </p:txBody>
      </p:sp>
    </p:spTree>
    <p:extLst>
      <p:ext uri="{BB962C8B-B14F-4D97-AF65-F5344CB8AC3E}">
        <p14:creationId xmlns:p14="http://schemas.microsoft.com/office/powerpoint/2010/main" val="1327867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data:image/png;base64,iVBORw0KGgoAAAANSUhEUgAAAOgAAACWCAMAAADjXzT7AAAAh1BMVEX///8AAAD7+/vu7u7d3d339/fr6+vk5OSRkZHx8fGZmZmtra3CwsL09PSAgICmpqaMjIx5eXljY2PNzc1paWmsrKzW1tbFxcVvb2+5ubkeHh6Hh4efn5/Y2NhRUVFdXV0+Pj4QEBAwMDB1dXUnJydEREQVFRVXV1c3NzcsLCxMTEwLCwtAQEALN+P1AAAJaklEQVR4nO1dCZujqhKlcEFxRYwLGjXu0f7/v+9BZubO6+X2e/Ml3WZiTicGDWKdVLFIUTZCT9wWWLf/SXOON5Tki5HP9Ae7o4vaydxYmi/EBC25JPzByN2NhflC6FCNVKoVihlCP4srxPugE02+tWC3RtG6UWvOVZnXJ7etMsiLfoGqB21ryW4L8iK6GQ5QStNtcVunL7MolnVqxuPWot0WDjTTAvXQMtfvjXNlUhC8gK6qt5bstvBYI7d+5cZNHmQ4Zpq3FIYXt42ztWi3BdZVi2sfEbaR5yFNVkzNQ8jQydaSPfHE/w8vT7YW4XvAx2hrEb4HXOyGaLe1CN8DLuKtRfge7EajqWBbi/A9cMedEN1NHXXHndTRfPW3FuF7sCOiO2mMnkQfDTsiupPuxYG9aBR20r04UGwtwvfgAOHWInwPDmBtLcL3YEdEd2K6AdCtRfgefE7U+JXA3u/t3QDruq4REyE7wUTTeep+4j36qI6mviSUU9vt4pCgo0VQntXMtrIo079Q7j8FpusoigwSMxqPczbA+ll785FGDxAg82Uu4PyytnoJaQnt1PP2NGT35HDDFlDX5G3TQaCBny4j/WTZSSBJvQWZKyM/TafMROm8lKt1njRkkHNE7sp0MYUgJXLIA8zQ5QDPF5+5kUrl4H8LX7gFZJDKZAi+iEB5iM1WLPF9mS6AtEcTpK50OcDrBP8kd/AR0QTqoaIXohYwSVQtVzHbPgvvzHTzxEY+iLNOJFH250TRAOAk0NmYDzMd6TyZWDPb2ryrNWZSowduysG6K6aj0uj4OdH3dVQ1R4LgApoaREqBO+s4CD7DXN/TshVlumu3zJ40OypC5J//uI4iM6YGsp14Yq7sWnTkhsyyaceKe6qjyOScJ64UyeOEE2QejU8yf0wUaZdzbFM2s1jDaqiAkeF5n5V05yg/NN0HBH0SfTDsxnT/pTF6POzGdC14sJWO/4bwSfTB8CT6YJC3KPsguhuN7obobkwX+/sh+nBxWh9CEn3gGLz/wpPoo+G+id5wGtlgGxHFKbXK/HNfjlvYn37/J7gFUcyd9H/Og+LktadLXlgAZL8P8PC1/ryS0NPt4lnl9a7tXsxuBPGmEE9/LTXR9Ob1CjV5YWzLvs1IDwmy85zIOmSSo2kbKiKQcC0HSlKeqmB7krtXu/G87mqNVhAmjo5sDSOMPSmRZqJCcGwYho2wjdX+OSbsYGC1e5kUlxfOwEBcsOK8nA4WDGyCoR4hWBy0WO4MjME5amNw+bjM7RhdG3CPO7gyNo2Ar2by86qhOg2zOHHnc/kCBfV9Vh31KneankIfhFYUoENkLX2n/Br2hWhf900MVQ0dLyCvZ5cDRVDXZ348rKw4pZCxUwTVWdodPzhO7uZuKsHl1pXIc9eVCal5tas2+U8cnNxxLu8fm2CB0jkc1Eu+Dyr181NmuODXp0pe8uXqgipDEARcWtZlGjEVNVtZL6LVzyByB/AHiCJI+ZqdpiA/tVY/VLPeC9HXwIwLUXVHUa4VzQLOIAyBRDFOIECwvLzIEk8lBZsBxD5k9XREE0issI7jaRzXk8K6rjJ9Oo1CbVVyhauw/rN5g0FD5LLGrgRiL/OpI1PEzyIIz3xavADSZJzVYHqO+BznUK1TO7YQSeO1YxU8XxuZWASNpUp9IFNsaK3UsEVhpi5IiyamAJ2LRtQYOSG1LEppKD/VKwx9Pyx85isUYSEhD1ihymRZRWGppFWofHJjLRCWpSW/sX5kUSXJXJc88vvCL1QxqjTGui6TiaJgjPmXv6yUVsuA5b4PVnCKBdOqKGBtW7S8qlAOkQ90ffFJU7ttpEWw8Lq3Li2XEcjCShMRyhzNzfzEZfYhxyifGt/0yizXM56GHs4DeYz5V8d+YgbXOrG1ol1rXoyQuYNlxz6d5wMdkrhDdjGOzAuqIYkyPmfIaSlylz66+GvxL9+cap9lEv/cI7pqrOTb/D1gMK4fOciqcvWPZRw5QTZ3TdVX6gQfE2wml4hxj3PZ5ROCdd3jOvISuafzTZ5YIonekxP766DF12v0r4Akug+N7sZ0b9EY/RXYTR01I/hsFdLjYDeNkSR6V2ukvgzSdHdCtN4JUVJfPaj/O2DuhehuNEr2Ukdlq7sPje6mju5Ho7shuhfTlWPd3RDdR/eyG6KPePeCP3LW/htRrJlS3Vhm+OGLxTbCpoIs5LjxT+M5qZQrIDmlJcIpm8IEHdkReUVdMVOzxCm05mHIXp30nqirIgrzAWAqXxaUngq+HBCmvRYCwDw3Zgr+tnE+OgiOXHBO47JozmnI2pHnkCNTtIweGRQWdSYp/quTJNE3k2OhPCWBpaRtWwGNhJ5Bo+LUCGdQ8wP4VbvxLJMO8GKkEIyd6ZG+1o1jQX4QjYidg6VsN4fD65Mk0TdzRpY8JROpehpZ1qxQ2jDKI4VUfCrLsDPYPPpdX2fwXTj0beQH4KAkKPODItpC20w/LDR/u/Lv/eSYtbrmXMnaaQ9ZDpF9GIN6kXpOpLWECPF+2Pqx9jqUIUSr04sqUkRpD1Aqov3sW/4l6hU5HxB9a7qri6pZjiJ04ZtQeFNvVZBYPzWKtJdp6yBSSdSrABxpqViZrhn0Sw6BTURs4uQ8HXX+XqPv66i15nYAPue1VC34aS/aFnwLAq7MH5lNtXXIYQIl4gKc8ZwxM4AmG9Y8h7kqz+MSHx04t5P3TqPvW10LmiVnIEaghqk87pzok4gBWqZqp9ZUW2uUVJKEs/DoZW5txLOFJUjvsigNGKM20imV+9abka0c1L+po0mXMR1zWupqrUniKj88cY5JysnFhfuXPhJ8N9OdeyK6D9/Lfog+4N3Lh3jfjz4odnPjvSeif+cA4E8hb7v2odEn0UfDk+ij4bkW8NGwJ40+iT4UJNHdrO7cR/di7oXoc73uo2E396O7mdcl1U6I4kN0u8j4uwfe2j/2JfAoLV/H2BvBQ/7zgUSFLL/ykmq12EqYrwQHK+kn4ro80Q4lIWVJeEo8hI8a4eSBjDiBjI7LsgqYGAxWBlMQi7bzgjWbe1Fu7be/HY4Ap4hBcGymDmJeAEujczgGwzyvEwyP09kkwIgRgIuayaVQ8BCySZBeQNiIuOm2XltzOyRqtZA+wwrNMMNUzRBPK7JgNHzIxq0XS90QZFKdS2JRJ+eFpfOw1A8WOnYBImF9/fMO7gjm7/YG//601QNP7uuB+4+A/wDdE7VtKQ+dYgAAAABJRU5ErkJgg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Title 1"/>
          <p:cNvSpPr>
            <a:spLocks noGrp="1"/>
          </p:cNvSpPr>
          <p:nvPr>
            <p:ph type="title"/>
          </p:nvPr>
        </p:nvSpPr>
        <p:spPr>
          <a:xfrm>
            <a:off x="37531" y="0"/>
            <a:ext cx="9144000" cy="762000"/>
          </a:xfrm>
        </p:spPr>
        <p:txBody>
          <a:bodyPr>
            <a:normAutofit fontScale="90000"/>
          </a:bodyPr>
          <a:lstStyle/>
          <a:p>
            <a:r>
              <a:rPr lang="en-US" altLang="en-US" dirty="0" smtClean="0">
                <a:ea typeface="ＭＳ Ｐゴシック" pitchFamily="34" charset="-128"/>
              </a:rPr>
              <a:t>Exit-Voice-Loyalty Neglect (EVLN) Model</a:t>
            </a:r>
            <a:endParaRPr lang="en-US" altLang="en-US" dirty="0" smtClean="0">
              <a:ea typeface="ＭＳ Ｐゴシック" pitchFamily="34" charset="-128"/>
            </a:endParaRPr>
          </a:p>
        </p:txBody>
      </p:sp>
      <p:pic>
        <p:nvPicPr>
          <p:cNvPr id="3076" name="Picture 4" descr="http://psycnet.apa.org/journals/psp/50/4/images/psp_50_4_744_fig1a.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467" y="762000"/>
            <a:ext cx="8801933" cy="594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2744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 y="76200"/>
            <a:ext cx="8915400" cy="563562"/>
          </a:xfrm>
        </p:spPr>
        <p:txBody>
          <a:bodyPr>
            <a:normAutofit fontScale="90000"/>
          </a:bodyPr>
          <a:lstStyle/>
          <a:p>
            <a:r>
              <a:rPr lang="en-US" altLang="en-US" dirty="0" smtClean="0">
                <a:ea typeface="ＭＳ Ｐゴシック" pitchFamily="34" charset="-128"/>
              </a:rPr>
              <a:t>EVLN Findings</a:t>
            </a:r>
            <a:endParaRPr lang="en-US" altLang="en-US" dirty="0" smtClean="0">
              <a:ea typeface="ＭＳ Ｐゴシック" pitchFamily="34" charset="-128"/>
            </a:endParaRPr>
          </a:p>
        </p:txBody>
      </p:sp>
      <p:sp>
        <p:nvSpPr>
          <p:cNvPr id="26626" name="Content Placeholder 2"/>
          <p:cNvSpPr>
            <a:spLocks noGrp="1"/>
          </p:cNvSpPr>
          <p:nvPr>
            <p:ph idx="1"/>
          </p:nvPr>
        </p:nvSpPr>
        <p:spPr>
          <a:xfrm>
            <a:off x="152400" y="838200"/>
            <a:ext cx="8991600" cy="2667000"/>
          </a:xfrm>
        </p:spPr>
        <p:txBody>
          <a:bodyPr>
            <a:normAutofit/>
          </a:bodyPr>
          <a:lstStyle/>
          <a:p>
            <a:r>
              <a:rPr lang="en-US" altLang="en-US" dirty="0" smtClean="0">
                <a:ea typeface="ＭＳ Ｐゴシック" pitchFamily="34" charset="-128"/>
              </a:rPr>
              <a:t>Infidelity study </a:t>
            </a:r>
            <a:r>
              <a:rPr lang="en-US" altLang="en-US" sz="2000" dirty="0" smtClean="0">
                <a:ea typeface="ＭＳ Ｐゴシック" pitchFamily="34" charset="-128"/>
              </a:rPr>
              <a:t>(Weiser &amp; </a:t>
            </a:r>
            <a:r>
              <a:rPr lang="en-US" altLang="en-US" sz="2000" dirty="0" err="1" smtClean="0">
                <a:ea typeface="ＭＳ Ｐゴシック" pitchFamily="34" charset="-128"/>
              </a:rPr>
              <a:t>Weigel</a:t>
            </a:r>
            <a:r>
              <a:rPr lang="en-US" altLang="en-US" sz="2000" dirty="0" smtClean="0">
                <a:ea typeface="ＭＳ Ｐゴシック" pitchFamily="34" charset="-128"/>
              </a:rPr>
              <a:t>, 2014)</a:t>
            </a:r>
          </a:p>
          <a:p>
            <a:pPr lvl="1"/>
            <a:r>
              <a:rPr lang="en-US" altLang="en-US" dirty="0" smtClean="0">
                <a:ea typeface="ＭＳ Ｐゴシック" pitchFamily="34" charset="-128"/>
              </a:rPr>
              <a:t>   </a:t>
            </a:r>
          </a:p>
          <a:p>
            <a:pPr lvl="1"/>
            <a:r>
              <a:rPr lang="en-US" altLang="en-US" dirty="0" smtClean="0">
                <a:ea typeface="ＭＳ Ｐゴシック" pitchFamily="34" charset="-128"/>
              </a:rPr>
              <a:t>Destructive </a:t>
            </a:r>
            <a:r>
              <a:rPr lang="en-US" altLang="en-US" dirty="0" err="1" smtClean="0">
                <a:ea typeface="ＭＳ Ｐゴシック" pitchFamily="34" charset="-128"/>
              </a:rPr>
              <a:t>comm</a:t>
            </a:r>
            <a:r>
              <a:rPr lang="en-US" altLang="en-US" dirty="0" smtClean="0">
                <a:ea typeface="ＭＳ Ｐゴシック" pitchFamily="34" charset="-128"/>
              </a:rPr>
              <a:t> increased w/ seriousness of infidelity</a:t>
            </a:r>
          </a:p>
        </p:txBody>
      </p:sp>
      <p:pic>
        <p:nvPicPr>
          <p:cNvPr id="5" name="Picture 6" descr="http://www.integratedsociopsychology.net/wpimages/wpf3edc416_05_1a.jpg"/>
          <p:cNvPicPr>
            <a:picLocks noChangeAspect="1" noChangeArrowheads="1"/>
          </p:cNvPicPr>
          <p:nvPr/>
        </p:nvPicPr>
        <p:blipFill rotWithShape="1">
          <a:blip r:embed="rId3">
            <a:extLst>
              <a:ext uri="{28A0092B-C50C-407E-A947-70E740481C1C}">
                <a14:useLocalDpi xmlns:a14="http://schemas.microsoft.com/office/drawing/2010/main" val="0"/>
              </a:ext>
            </a:extLst>
          </a:blip>
          <a:srcRect t="16194" b="16642"/>
          <a:stretch/>
        </p:blipFill>
        <p:spPr bwMode="auto">
          <a:xfrm>
            <a:off x="228600" y="3258401"/>
            <a:ext cx="8915400" cy="3599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9544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169</Words>
  <Application>Microsoft Office PowerPoint</Application>
  <PresentationFormat>On-screen Show (4:3)</PresentationFormat>
  <Paragraphs>38</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Analyze George’s story!</vt:lpstr>
      <vt:lpstr>Using the messages…</vt:lpstr>
      <vt:lpstr>PowerPoint Presentation</vt:lpstr>
      <vt:lpstr>Exit-Voice-Loyalty Neglect (EVLN) Model</vt:lpstr>
      <vt:lpstr>EVLN Findings</vt:lpstr>
    </vt:vector>
  </TitlesOfParts>
  <Company>Western Connecticut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Eckstein</dc:creator>
  <cp:lastModifiedBy>Jessica Eckstein</cp:lastModifiedBy>
  <cp:revision>6</cp:revision>
  <dcterms:created xsi:type="dcterms:W3CDTF">2014-09-17T17:41:04Z</dcterms:created>
  <dcterms:modified xsi:type="dcterms:W3CDTF">2014-10-31T18:40:55Z</dcterms:modified>
</cp:coreProperties>
</file>